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89" r:id="rId3"/>
    <p:sldId id="257" r:id="rId4"/>
    <p:sldId id="290" r:id="rId5"/>
    <p:sldId id="258" r:id="rId6"/>
    <p:sldId id="259" r:id="rId7"/>
    <p:sldId id="260" r:id="rId8"/>
    <p:sldId id="261" r:id="rId9"/>
    <p:sldId id="262" r:id="rId10"/>
    <p:sldId id="29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4.wmf"/><Relationship Id="rId4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3B705-C50D-4E2C-9BBE-CC7C1B53C981}" type="datetimeFigureOut">
              <a:rPr lang="el-GR" smtClean="0"/>
              <a:pPr/>
              <a:t>12/6/2010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B4325-7F5B-45A2-94CC-9CBFDF085EA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F221-C27D-40EF-9B81-3A1FADD1F9F8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7F2D-E4BC-4F69-83E5-2DB6EB68DAA5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281A-FA04-463E-9DCC-CA11C903DA22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F221-C27D-40EF-9B81-3A1FADD1F9F8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B8A9-8130-43A8-8325-394D3606545B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45C7-7241-4DF1-A9B7-8C2214959672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EE09-95BF-460C-A158-460A646090AC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0877-4D73-491C-8E04-A5C8B0DF685E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DA86-0258-4BD7-8419-32928CD51212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0D8-506E-44E5-A1A9-AD20910463C8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52E4-954E-40FB-9FC4-B0FD86D3D43B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B8A9-8130-43A8-8325-394D3606545B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6655-727E-4569-9049-E348B140B603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7F2D-E4BC-4F69-83E5-2DB6EB68DAA5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281A-FA04-463E-9DCC-CA11C903DA22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45C7-7241-4DF1-A9B7-8C2214959672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EE09-95BF-460C-A158-460A646090AC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0877-4D73-491C-8E04-A5C8B0DF685E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DA86-0258-4BD7-8419-32928CD51212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0D8-506E-44E5-A1A9-AD20910463C8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52E4-954E-40FB-9FC4-B0FD86D3D43B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6655-727E-4569-9049-E348B140B603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8BE41-AFE9-4E34-B838-C6EF78243FC9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68BE41-AFE9-4E34-B838-C6EF78243FC9}" type="datetime1">
              <a:rPr lang="el-GR" smtClean="0"/>
              <a:pPr/>
              <a:t>12/6/2010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96E36B-291C-43DC-B420-3F2DE474C2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i="1" dirty="0" err="1" smtClean="0"/>
              <a:t>K.Kleidis</a:t>
            </a:r>
            <a:r>
              <a:rPr lang="en-US" sz="3200" i="1" dirty="0" smtClean="0"/>
              <a:t>  </a:t>
            </a:r>
            <a:r>
              <a:rPr lang="en-US" sz="3200" i="1" dirty="0" smtClean="0">
                <a:latin typeface="+mn-lt"/>
              </a:rPr>
              <a:t>&amp;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N.K.Spyrou</a:t>
            </a:r>
            <a:endParaRPr lang="el-GR" sz="3200" i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205038"/>
            <a:ext cx="6400800" cy="4032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Conventional Form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Dark Energy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kleidis@astro.auth.gr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00034" y="571480"/>
            <a:ext cx="80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At the present epoch : 	S = S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,	 z = 0 , 	H = H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- Αντικείμενο"/>
          <p:cNvGraphicFramePr>
            <a:graphicFrameLocks noChangeAspect="1"/>
          </p:cNvGraphicFramePr>
          <p:nvPr/>
        </p:nvGraphicFramePr>
        <p:xfrm>
          <a:off x="3000364" y="1357298"/>
          <a:ext cx="3021024" cy="1150938"/>
        </p:xfrm>
        <a:graphic>
          <a:graphicData uri="http://schemas.openxmlformats.org/presentationml/2006/ole">
            <p:oleObj spid="_x0000_s6146" name="Equation" r:id="rId3" imgW="1104840" imgH="685800" progId="Equation.DSMT4">
              <p:embed/>
            </p:oleObj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357158" y="3929066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Closed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model (k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= +1)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 Ω</a:t>
            </a:r>
            <a:r>
              <a:rPr lang="el-GR" sz="16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&gt; 1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model   (k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1)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: Ω</a:t>
            </a:r>
            <a:r>
              <a:rPr lang="el-GR" sz="16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1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model      (k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0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) : Ω</a:t>
            </a:r>
            <a:r>
              <a:rPr lang="el-GR" sz="16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11" name="10 - Εικόνα" descr="Spacetime mode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928934"/>
            <a:ext cx="4357686" cy="3529726"/>
          </a:xfrm>
          <a:prstGeom prst="rect">
            <a:avLst/>
          </a:prstGeom>
        </p:spPr>
      </p:pic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42910" y="571480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OBSERVATIONS</a:t>
            </a:r>
            <a:endParaRPr lang="el-G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714348" y="1142984"/>
            <a:ext cx="78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 – year WMAP data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(Komatsu et al. 2009) :   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≈ 1.04  x  10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-29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/cm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14348" y="1928802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Ordinary (baryonic) matter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Light chemicals’ abundances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suggest that  (Olive et al. 2000)</a:t>
            </a:r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977900" y="3214688"/>
          <a:ext cx="2887663" cy="428625"/>
        </p:xfrm>
        <a:graphic>
          <a:graphicData uri="http://schemas.openxmlformats.org/presentationml/2006/ole">
            <p:oleObj spid="_x0000_s7170" name="Equation" r:id="rId3" imgW="1625400" imgH="241200" progId="Equation.DSMT4">
              <p:embed/>
            </p:oleObj>
          </a:graphicData>
        </a:graphic>
      </p:graphicFrame>
      <p:pic>
        <p:nvPicPr>
          <p:cNvPr id="7" name="6 - Εικόνα" descr="Light Nucle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785926"/>
            <a:ext cx="330647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- TextBox"/>
          <p:cNvSpPr txBox="1"/>
          <p:nvPr/>
        </p:nvSpPr>
        <p:spPr>
          <a:xfrm>
            <a:off x="714348" y="4000504"/>
            <a:ext cx="4214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Dark Matter (DM):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F.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Zwicky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(1933) : Stability of large –  			 scale structures!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V. Rubin (1970):    Confirmed in the case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	  of our Galaxy!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00034" y="714356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Today 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71472" y="1142984"/>
            <a:ext cx="8001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Galactic rotation curves.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Weak gravitational lensing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of distant galaxies.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Weak modulation of strong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lensing around massive el-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liptical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galaxies.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X-ray emission on the scale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of galaxy clusters.</a:t>
            </a:r>
          </a:p>
        </p:txBody>
      </p:sp>
      <p:pic>
        <p:nvPicPr>
          <p:cNvPr id="4" name="3 - Εικόνα" descr="Rotation Cur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928670"/>
            <a:ext cx="4152900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TextBox"/>
          <p:cNvSpPr txBox="1"/>
          <p:nvPr/>
        </p:nvSpPr>
        <p:spPr>
          <a:xfrm>
            <a:off x="714348" y="4143380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DM is assumed to consist of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non-relativistic WIMPs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Cold Dark Matter – CDM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), which are thought to be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collisionless(?)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42910" y="507207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More than 80% (by mass) in the</a:t>
            </a:r>
          </a:p>
          <a:p>
            <a:pPr algn="just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Universe consists of non–luminous</a:t>
            </a:r>
          </a:p>
          <a:p>
            <a:pPr algn="just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(and non–baryonic) material !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- Εικόνα" descr="DM 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500570"/>
            <a:ext cx="3571900" cy="2129746"/>
          </a:xfrm>
          <a:prstGeom prst="rect">
            <a:avLst/>
          </a:prstGeom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14348" y="714356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This amount contributes to the total rest–mass density of the Universe an additional 23% of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.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785786" y="1857364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Hence: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Conclusion 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We live in an </a:t>
            </a:r>
            <a:r>
              <a:rPr lang="en-US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open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FRW model!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1714480" y="1571612"/>
          <a:ext cx="5967412" cy="828675"/>
        </p:xfrm>
        <a:graphic>
          <a:graphicData uri="http://schemas.openxmlformats.org/presentationml/2006/ole">
            <p:oleObj spid="_x0000_s8194" name="Equation" r:id="rId3" imgW="3288960" imgH="457200" progId="Equation.DSMT4">
              <p:embed/>
            </p:oleObj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57224" y="642918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Probing the Cosmic Microwave Background (CMB)</a:t>
            </a:r>
            <a:endParaRPr lang="el-G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857224" y="1142984"/>
            <a:ext cx="6715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Yakov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Zel’dovich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(1970)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- Εικόνα" descr="Yakov Zel'd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142984"/>
            <a:ext cx="1447803" cy="1799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TextBox"/>
          <p:cNvSpPr txBox="1"/>
          <p:nvPr/>
        </p:nvSpPr>
        <p:spPr>
          <a:xfrm>
            <a:off x="500034" y="3071810"/>
            <a:ext cx="8358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                                                                                 </a:t>
            </a:r>
            <a:r>
              <a:rPr lang="en-US" i="1" dirty="0" smtClean="0"/>
              <a:t>Energetics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of the CMB photons as they fall</a:t>
            </a: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in and climb out  of the potential wells of</a:t>
            </a: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the already evolved density perturbations, </a:t>
            </a:r>
          </a:p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suggest that: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- Εικόνα" descr="ISW effec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3116"/>
            <a:ext cx="4357718" cy="2214578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642910" y="492919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Deep potential well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=&gt;  considerable energy–loss     =&gt; 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Cold spot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Shallow potential well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=&gt;   not  too much energy–loss   =&gt;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Hot spot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Angular size of the spots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500166" y="5143512"/>
            <a:ext cx="3182932" cy="500066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 = 0	</a:t>
            </a:r>
            <a:r>
              <a:rPr lang="el-G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Δθ</a:t>
            </a:r>
            <a:r>
              <a:rPr lang="el-G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≈ 1</a:t>
            </a:r>
            <a:r>
              <a:rPr lang="el-GR" sz="16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l-G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- Θέση περιεχομένου" descr="Zel'dovich-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4500594" cy="3286148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572132" y="1214422"/>
            <a:ext cx="3143272" cy="322251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 	</a:t>
            </a:r>
            <a:r>
              <a:rPr lang="el-G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Δθ</a:t>
            </a:r>
            <a:r>
              <a:rPr lang="el-G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&gt; 1</a:t>
            </a:r>
            <a:r>
              <a:rPr lang="el-GR" sz="16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l-G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- Θέση περιεχομένου" descr="Zel'dovich-2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571612"/>
            <a:ext cx="3071834" cy="3951288"/>
          </a:xfrm>
        </p:spPr>
      </p:pic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9" name="4 - Θέση κειμένου"/>
          <p:cNvSpPr txBox="1">
            <a:spLocks/>
          </p:cNvSpPr>
          <p:nvPr/>
        </p:nvSpPr>
        <p:spPr>
          <a:xfrm>
            <a:off x="5572132" y="5643578"/>
            <a:ext cx="2643206" cy="322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 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&lt;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0 	</a:t>
            </a:r>
            <a:r>
              <a:rPr kumimoji="0" lang="el-G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Δθ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&lt; 1</a:t>
            </a:r>
            <a:r>
              <a:rPr kumimoji="0" lang="el-GR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l"/>
            <a:r>
              <a:rPr lang="el-GR" sz="1600" dirty="0" smtClean="0">
                <a:latin typeface="Arial" pitchFamily="34" charset="0"/>
                <a:cs typeface="Arial" pitchFamily="34" charset="0"/>
              </a:rPr>
              <a:t>(1999)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MAXIMA – BOOMERanG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Provided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 evidence that 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Δθ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≈ 1</a:t>
            </a:r>
            <a:r>
              <a:rPr lang="el-GR" sz="1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(2003-08)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Wilkinson Microwave Anisotropy Probe (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WMAP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Confirmed, beyond any doubt, that, </a:t>
            </a:r>
            <a:r>
              <a:rPr lang="en-US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 do live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a spatially–flat FRW model!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16</a:t>
            </a:fld>
            <a:endParaRPr lang="el-GR" dirty="0"/>
          </a:p>
        </p:txBody>
      </p:sp>
      <p:pic>
        <p:nvPicPr>
          <p:cNvPr id="10" name="9 - Εικόνα" descr="WMA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5857916" cy="2832261"/>
          </a:xfrm>
          <a:prstGeom prst="rect">
            <a:avLst/>
          </a:prstGeom>
        </p:spPr>
      </p:pic>
      <p:sp>
        <p:nvSpPr>
          <p:cNvPr id="11" name="10 - TextBox"/>
          <p:cNvSpPr txBox="1"/>
          <p:nvPr/>
        </p:nvSpPr>
        <p:spPr>
          <a:xfrm>
            <a:off x="428596" y="4857760"/>
            <a:ext cx="80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 other words, … today, </a:t>
            </a:r>
            <a:r>
              <a:rPr lang="el-GR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l-GR" sz="1600" b="1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l-GR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= 1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sz="1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28596" y="5214950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Since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0.27 &lt; 1, we conclude that :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Universe should contain a considerably larger amount of energy than the equivalent  to the total rest–mass density of its matter content does!</a:t>
            </a:r>
            <a:endParaRPr lang="el-GR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225536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Now, it gets even better!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For many years it has been a common belief that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the Universe decelerates its expansion, due to its own gravity.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3571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Deceleration parameter : 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17</a:t>
            </a:fld>
            <a:endParaRPr lang="el-GR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3000364" y="1643050"/>
          <a:ext cx="3679825" cy="620712"/>
        </p:xfrm>
        <a:graphic>
          <a:graphicData uri="http://schemas.openxmlformats.org/presentationml/2006/ole">
            <p:oleObj spid="_x0000_s9218" name="Equation" r:id="rId3" imgW="1993680" imgH="444240" progId="Equation.DSMT4">
              <p:embed/>
            </p:oleObj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428596" y="250030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dirty="0" smtClean="0">
                <a:latin typeface="Arial" pitchFamily="34" charset="0"/>
                <a:cs typeface="Arial" pitchFamily="34" charset="0"/>
              </a:rPr>
              <a:t> In 1998 two scientific groups tried to determine the </a:t>
            </a:r>
          </a:p>
          <a:p>
            <a:pPr marL="342900" indent="-342900"/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value of q, using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as standard candles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28596" y="3214686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“SN Cosmology Project”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  S.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Perlmutter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al. 1999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“SN search team”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  A.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Riess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al. 1998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- Εικόνα" descr="SN dat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388863"/>
            <a:ext cx="3296945" cy="4069073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428596" y="4786322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The idea was to measure the red shift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and the apparent magnitude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of cosmologically–distant indicators (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standard candles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whose absolute </a:t>
            </a: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magnitude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is assumed to be known.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57158" y="642918"/>
            <a:ext cx="8429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 corresponding results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should have been arranged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along the (theoretically predicted) curve of the: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/>
              <a:t>Distance Modulus</a:t>
            </a:r>
            <a:endParaRPr lang="el-GR" b="1" dirty="0"/>
          </a:p>
        </p:txBody>
      </p:sp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2857488" y="1214422"/>
          <a:ext cx="3448050" cy="677862"/>
        </p:xfrm>
        <a:graphic>
          <a:graphicData uri="http://schemas.openxmlformats.org/presentationml/2006/ole">
            <p:oleObj spid="_x0000_s10242" name="Equation" r:id="rId3" imgW="2323800" imgH="457200" progId="Equation.DSMT4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357158" y="2000240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(z) is the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luminosity distance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an </a:t>
            </a:r>
            <a:r>
              <a:rPr lang="en-US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open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(as they used to assume) FRW model.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57158" y="2357430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Surprisingly: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 SN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events,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peak luminosity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appear to be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dimmer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i.e., they seem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lie farther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than expected!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57158" y="3429000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 possible explanation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Recently,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Universe accelerated its expansion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!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- Εικόνα" descr="Expanding Univer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214686"/>
            <a:ext cx="3488645" cy="3143272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357158" y="4000504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Moreover: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best fit to the observational data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was given by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(Carroll et al. 1992)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- Αντικείμενο"/>
          <p:cNvGraphicFramePr>
            <a:graphicFrameLocks noChangeAspect="1"/>
          </p:cNvGraphicFramePr>
          <p:nvPr/>
        </p:nvGraphicFramePr>
        <p:xfrm>
          <a:off x="428596" y="4572008"/>
          <a:ext cx="4535487" cy="684212"/>
        </p:xfrm>
        <a:graphic>
          <a:graphicData uri="http://schemas.openxmlformats.org/presentationml/2006/ole">
            <p:oleObj spid="_x0000_s10243" name="Equation" r:id="rId5" imgW="3162240" imgH="49500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357158" y="5572140"/>
            <a:ext cx="485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Corresponding to a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spatially–flat FRW model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with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- Αντικείμενο"/>
          <p:cNvGraphicFramePr>
            <a:graphicFrameLocks noChangeAspect="1"/>
          </p:cNvGraphicFramePr>
          <p:nvPr/>
        </p:nvGraphicFramePr>
        <p:xfrm>
          <a:off x="428596" y="5929330"/>
          <a:ext cx="4643470" cy="671514"/>
        </p:xfrm>
        <a:graphic>
          <a:graphicData uri="http://schemas.openxmlformats.org/presentationml/2006/ole">
            <p:oleObj spid="_x0000_s10244" name="Equation" r:id="rId6" imgW="2197080" imgH="457200" progId="Equation.DSMT4">
              <p:embed/>
            </p:oleObj>
          </a:graphicData>
        </a:graphic>
      </p:graphicFrame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28596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cosmological constant strikes back!</a:t>
            </a:r>
            <a:endParaRPr lang="el-G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28596" y="114298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 particle–physics’ vacuum contributes an </a:t>
            </a:r>
            <a:r>
              <a:rPr lang="en-US" sz="16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cosmological constant (repulsive in nature) and, therefore, it could justify for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both the spatial flatness and the accelerated expansion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of the Universe.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28596" y="2143116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Unfortunately,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6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123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times larger than what is observed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But, if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then what?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Cosmologists came up with a name that reflects our ignorance on the nature of the most abundant Universe constituent: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28596" y="3357562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Dark Energy!</a:t>
            </a:r>
            <a:endParaRPr lang="el-G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- Εικόνα" descr="Universal Make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714752"/>
            <a:ext cx="4572032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57158" y="500042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THEORY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Albert Einstein (1916)		       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General Theory of Relativity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			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- Εικόνα" descr="Albert Einste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3000396" cy="2314873"/>
          </a:xfrm>
          <a:prstGeom prst="rect">
            <a:avLst/>
          </a:prstGeom>
        </p:spPr>
      </p:pic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59250" y="2071688"/>
          <a:ext cx="3941763" cy="1285875"/>
        </p:xfrm>
        <a:graphic>
          <a:graphicData uri="http://schemas.openxmlformats.org/presentationml/2006/ole">
            <p:oleObj spid="_x0000_s1027" name="Equation" r:id="rId4" imgW="1790640" imgH="583920" progId="Equation.DSMT4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214282" y="4143380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Geometry: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Robertson – Walker line-element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(1934)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S(t):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Scale Factor :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Determines the evolution of the 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curvature radius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of the spatial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 “slices”, in time.</a:t>
            </a:r>
          </a:p>
        </p:txBody>
      </p:sp>
      <p:graphicFrame>
        <p:nvGraphicFramePr>
          <p:cNvPr id="9" name="8 - Αντικείμενο"/>
          <p:cNvGraphicFramePr>
            <a:graphicFrameLocks noChangeAspect="1"/>
          </p:cNvGraphicFramePr>
          <p:nvPr/>
        </p:nvGraphicFramePr>
        <p:xfrm>
          <a:off x="812800" y="4500563"/>
          <a:ext cx="6802438" cy="839787"/>
        </p:xfrm>
        <a:graphic>
          <a:graphicData uri="http://schemas.openxmlformats.org/presentationml/2006/ole">
            <p:oleObj spid="_x0000_s1028" name="Equation" r:id="rId5" imgW="3111480" imgH="482400" progId="Equation.DSMT4">
              <p:embed/>
            </p:oleObj>
          </a:graphicData>
        </a:graphic>
      </p:graphicFrame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114800" y="2032000"/>
          <a:ext cx="914400" cy="198438"/>
        </p:xfrm>
        <a:graphic>
          <a:graphicData uri="http://schemas.openxmlformats.org/presentationml/2006/ole">
            <p:oleObj spid="_x0000_s1029" name="Equation" r:id="rId6" imgW="914400" imgH="198720" progId="Equation.DSMT4">
              <p:embed/>
            </p:oleObj>
          </a:graphicData>
        </a:graphic>
      </p:graphicFrame>
      <p:sp>
        <p:nvSpPr>
          <p:cNvPr id="33" name="3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28596" y="357166"/>
            <a:ext cx="8358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Candidates for the dark energy: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Cosmological constant		  p = -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Quintessence 			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- ρ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&lt; p &lt; 0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Other (more exotic) scalar fields           p &lt; -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ρ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Are there any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conventional candidates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 convenient one would be the 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Interacting Dark  </a:t>
            </a:r>
          </a:p>
          <a:p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Matter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Spergel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&amp; Steinhardt 2000)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Indeed, recent results from high–energy–particle’s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tracers revealed an unusually–high electron –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positron production in the Universe.</a:t>
            </a:r>
          </a:p>
        </p:txBody>
      </p:sp>
      <p:pic>
        <p:nvPicPr>
          <p:cNvPr id="3" name="2 - Εικόνα" descr="ATIC-PAM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214422"/>
            <a:ext cx="385765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TextBox"/>
          <p:cNvSpPr txBox="1"/>
          <p:nvPr/>
        </p:nvSpPr>
        <p:spPr>
          <a:xfrm>
            <a:off x="428596" y="4143381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Among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best candidates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for such high–energy events are the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annihilations of WIMPs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i.e.: 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28596" y="5000636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DM constituents can be slightly collisional.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(see, e.g.,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Arkani–Hamed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al. 2009,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Cirelli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al. 2009, Cohen &amp;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Zurek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2010)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71472" y="57148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Our model</a:t>
            </a:r>
            <a:endParaRPr lang="el-G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71472" y="128586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Motivated by there results, we have considered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more conventional approach to the dark energy concept. 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500166" y="2357430"/>
            <a:ext cx="6072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DM constituents interact with each other frequently enough, so that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their (kinetic) energy is re-distributed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i.e.,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DM itself possesses, also,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some sort of thermodynamical properties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a conventional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extra energy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component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does exist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the Universe: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00034" y="385762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It is the energy of the </a:t>
            </a:r>
            <a:r>
              <a:rPr lang="en-US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internal motions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of the collisional–DM fluid!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Based on such an assumption: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00034" y="500042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We study the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evolution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 characteristics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of a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spatially–flat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cosmological model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- Αντικείμενο"/>
          <p:cNvGraphicFramePr>
            <a:graphicFrameLocks noChangeAspect="1"/>
          </p:cNvGraphicFramePr>
          <p:nvPr/>
        </p:nvGraphicFramePr>
        <p:xfrm>
          <a:off x="2214546" y="1103419"/>
          <a:ext cx="4786346" cy="1111135"/>
        </p:xfrm>
        <a:graphic>
          <a:graphicData uri="http://schemas.openxmlformats.org/presentationml/2006/ole">
            <p:oleObj spid="_x0000_s11266" name="Equation" r:id="rId3" imgW="2438280" imgH="736560" progId="Equation.DSMT4">
              <p:embed/>
            </p:oleObj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500034" y="2357430"/>
            <a:ext cx="80010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           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which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(in principle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there is no DE at all !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matter–energy content consists of :  	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DM (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dominant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(ii)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Baryonic matter (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subdominant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2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These two constituents form a gravitating perfect fluid of </a:t>
            </a:r>
            <a:r>
              <a:rPr lang="en-US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pressure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	p = w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,   where	    0 ≤ w =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/c)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≤  1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volume elements of which perform </a:t>
            </a:r>
            <a:r>
              <a:rPr lang="en-US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adiabatic flows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Together with all the other physical characteristics,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energy of this fluid’ s internal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motions is (also) taken into account, as a source of the universal gravitational field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42910" y="428604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energy – density is given by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: internal energy per unit mass (energy within a specific volume)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42910" y="2071678"/>
            <a:ext cx="78581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Cosmological Evolution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first law of thermodynamics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for adiabatic flows yields: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continuity equation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results in: 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Friedmann equation (for k = 0) with </a:t>
            </a:r>
            <a:r>
              <a:rPr lang="el-GR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2601913" y="785794"/>
          <a:ext cx="3725862" cy="857256"/>
        </p:xfrm>
        <a:graphic>
          <a:graphicData uri="http://schemas.openxmlformats.org/presentationml/2006/ole">
            <p:oleObj spid="_x0000_s12290" name="Equation" r:id="rId3" imgW="1143000" imgH="48240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739775" y="3000375"/>
          <a:ext cx="6675438" cy="785813"/>
        </p:xfrm>
        <a:graphic>
          <a:graphicData uri="http://schemas.openxmlformats.org/presentationml/2006/ole">
            <p:oleObj spid="_x0000_s12291" name="Equation" r:id="rId4" imgW="4711680" imgH="482400" progId="Equation.DSMT4">
              <p:embed/>
            </p:oleObj>
          </a:graphicData>
        </a:graphic>
      </p:graphicFrame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1214414" y="4000504"/>
          <a:ext cx="5929354" cy="1000132"/>
        </p:xfrm>
        <a:graphic>
          <a:graphicData uri="http://schemas.openxmlformats.org/presentationml/2006/ole">
            <p:oleObj spid="_x0000_s12292" name="Equation" r:id="rId5" imgW="2946240" imgH="46980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1617663" y="5511800"/>
          <a:ext cx="4979987" cy="906463"/>
        </p:xfrm>
        <a:graphic>
          <a:graphicData uri="http://schemas.openxmlformats.org/presentationml/2006/ole">
            <p:oleObj spid="_x0000_s12293" name="Equation" r:id="rId6" imgW="2577960" imgH="50796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32000"/>
          <a:ext cx="914400" cy="198438"/>
        </p:xfrm>
        <a:graphic>
          <a:graphicData uri="http://schemas.openxmlformats.org/presentationml/2006/ole">
            <p:oleObj spid="_x0000_s12294" name="Equation" r:id="rId7" imgW="914400" imgH="198720" progId="Equation.DSMT4">
              <p:embed/>
            </p:oleObj>
          </a:graphicData>
        </a:graphic>
      </p:graphicFrame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28596" y="857232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At the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present epoch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where 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 = S</a:t>
            </a:r>
            <a:r>
              <a:rPr lang="en-US" sz="16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&amp;  H = H</a:t>
            </a:r>
            <a:r>
              <a:rPr lang="en-US" sz="16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 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- Αντικείμενο"/>
          <p:cNvGraphicFramePr>
            <a:graphicFrameLocks noChangeAspect="1"/>
          </p:cNvGraphicFramePr>
          <p:nvPr/>
        </p:nvGraphicFramePr>
        <p:xfrm>
          <a:off x="3000364" y="1500174"/>
          <a:ext cx="2643206" cy="928694"/>
        </p:xfrm>
        <a:graphic>
          <a:graphicData uri="http://schemas.openxmlformats.org/presentationml/2006/ole">
            <p:oleObj spid="_x0000_s13314" name="Equation" r:id="rId3" imgW="1104840" imgH="482400" progId="Equation.DSMT4">
              <p:embed/>
            </p:oleObj>
          </a:graphicData>
        </a:graphic>
      </p:graphicFrame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820738" y="2714625"/>
          <a:ext cx="7502525" cy="928688"/>
        </p:xfrm>
        <a:graphic>
          <a:graphicData uri="http://schemas.openxmlformats.org/presentationml/2006/ole">
            <p:oleObj spid="_x0000_s13315" name="Equation" r:id="rId4" imgW="2654280" imgH="457200" progId="Equation.DSMT4">
              <p:embed/>
            </p:oleObj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857224" y="3857628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Therefore: </a:t>
            </a:r>
          </a:p>
          <a:p>
            <a:pPr>
              <a:buFont typeface="Wingdings" pitchFamily="2" charset="2"/>
              <a:buChar char="ü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principle,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the extra (dark) energy, needed to flatten the Universe, can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be compensated by the energy of the internal motions of a collisional–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DM fluid!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71472" y="285728"/>
            <a:ext cx="80724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 this case: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 be solved in terms of the </a:t>
            </a:r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error function 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For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a natural generalization of the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model (S ~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Hubble parameter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(in terms of z): 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it is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functionally similar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 the corresponding result regarding a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 fluid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   However, in our model </a:t>
            </a:r>
            <a:r>
              <a:rPr lang="en-US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 ≥ 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On the approach to z = 0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, 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(z) decreases !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- Αντικείμενο"/>
          <p:cNvGraphicFramePr>
            <a:graphicFrameLocks noChangeAspect="1"/>
          </p:cNvGraphicFramePr>
          <p:nvPr/>
        </p:nvGraphicFramePr>
        <p:xfrm>
          <a:off x="2071688" y="428604"/>
          <a:ext cx="5143518" cy="1071570"/>
        </p:xfrm>
        <a:graphic>
          <a:graphicData uri="http://schemas.openxmlformats.org/presentationml/2006/ole">
            <p:oleObj spid="_x0000_s14338" name="Equation" r:id="rId3" imgW="2209680" imgH="736560" progId="Equation.DSMT4">
              <p:embed/>
            </p:oleObj>
          </a:graphicData>
        </a:graphic>
      </p:graphicFrame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1428728" y="2000240"/>
          <a:ext cx="1357322" cy="364844"/>
        </p:xfrm>
        <a:graphic>
          <a:graphicData uri="http://schemas.openxmlformats.org/presentationml/2006/ole">
            <p:oleObj spid="_x0000_s14339" name="Equation" r:id="rId4" imgW="711000" imgH="22860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3214678" y="1857364"/>
          <a:ext cx="2428892" cy="1000132"/>
        </p:xfrm>
        <a:graphic>
          <a:graphicData uri="http://schemas.openxmlformats.org/presentationml/2006/ole">
            <p:oleObj spid="_x0000_s14340" name="Equation" r:id="rId5" imgW="1117440" imgH="571320" progId="Equation.DSMT4">
              <p:embed/>
            </p:oleObj>
          </a:graphicData>
        </a:graphic>
      </p:graphicFrame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3500430" y="3857628"/>
          <a:ext cx="2786082" cy="525676"/>
        </p:xfrm>
        <a:graphic>
          <a:graphicData uri="http://schemas.openxmlformats.org/presentationml/2006/ole">
            <p:oleObj spid="_x0000_s14341" name="Equation" r:id="rId6" imgW="1346040" imgH="330120" progId="Equation.DSMT4">
              <p:embed/>
            </p:oleObj>
          </a:graphicData>
        </a:graphic>
      </p:graphicFrame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42910" y="1000108"/>
            <a:ext cx="77153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Deceleration parameter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 cosmological model filled with collisional–DM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necessarily decelerates its expansion!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This model is inadequate for confronting the apparent accelerated expansion!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fact, it does not have to!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- Αντικείμενο"/>
          <p:cNvGraphicFramePr>
            <a:graphicFrameLocks noChangeAspect="1"/>
          </p:cNvGraphicFramePr>
          <p:nvPr/>
        </p:nvGraphicFramePr>
        <p:xfrm>
          <a:off x="3286116" y="1357299"/>
          <a:ext cx="2214578" cy="625082"/>
        </p:xfrm>
        <a:graphic>
          <a:graphicData uri="http://schemas.openxmlformats.org/presentationml/2006/ole">
            <p:oleObj spid="_x0000_s15362" name="Equation" r:id="rId3" imgW="1320480" imgH="393480" progId="Equation.DSMT4">
              <p:embed/>
            </p:oleObj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42910" y="642918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Mistreating DM as collisionless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642910" y="1142984"/>
            <a:ext cx="80010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We distinguish two kinds of observers,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based on their perception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about the Cosmos :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Those who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treat the DM as collisional </a:t>
            </a:r>
          </a:p>
          <a:p>
            <a:pPr>
              <a:buFont typeface="Arial" pitchFamily="34" charset="0"/>
              <a:buChar char="•"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Accordingly, the various motions in this model are (in principle)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hydrodynamic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flows of the volume elements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of the collisional-DM fluid.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Those who insist in adopting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collisionless–DM approach</a:t>
            </a:r>
          </a:p>
          <a:p>
            <a:pPr>
              <a:buFont typeface="Arial" pitchFamily="34" charset="0"/>
              <a:buChar char="•"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   As far as these observers are concerned, the various motions in the Universe (necessarily) take place along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geodesic trajectories of 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test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particles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receding from each other.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These two models (describing the same Universe) can be related by a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conformal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transformation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Kleidis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Spyrou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2000):</a:t>
            </a:r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2203450" y="1928813"/>
          <a:ext cx="4522788" cy="500062"/>
        </p:xfrm>
        <a:graphic>
          <a:graphicData uri="http://schemas.openxmlformats.org/presentationml/2006/ole">
            <p:oleObj spid="_x0000_s16386" name="Equation" r:id="rId3" imgW="2438280" imgH="30456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2357422" y="3429000"/>
          <a:ext cx="3984625" cy="433387"/>
        </p:xfrm>
        <a:graphic>
          <a:graphicData uri="http://schemas.openxmlformats.org/presentationml/2006/ole">
            <p:oleObj spid="_x0000_s16387" name="Equation" r:id="rId4" imgW="2387520" imgH="279360" progId="Equation.DSMT4">
              <p:embed/>
            </p:oleObj>
          </a:graphicData>
        </a:graphic>
      </p:graphicFrame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3500430" y="5572140"/>
          <a:ext cx="1874837" cy="381000"/>
        </p:xfrm>
        <a:graphic>
          <a:graphicData uri="http://schemas.openxmlformats.org/presentationml/2006/ole">
            <p:oleObj spid="_x0000_s16388" name="Equation" r:id="rId5" imgW="850680" imgH="228600" progId="Equation.DSMT4">
              <p:embed/>
            </p:oleObj>
          </a:graphicData>
        </a:graphic>
      </p:graphicFrame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28596" y="785794"/>
            <a:ext cx="80724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Upon consideration of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isentropic flows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the conformal factor is given by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 terms of z, takes on the functional from 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We can express several cosmologically–significant parameters of the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collisional–DM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model (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un-tilde variables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in terms of the traditional,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collisionless–DM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approach (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tilde variables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cosmological red shift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At relatively–low values of z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(z &lt; 5 )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For every fixed value of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the corresponding collisionless–DM quantity is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little bit</a:t>
            </a:r>
          </a:p>
          <a:p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smaller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- Αντικείμενο"/>
          <p:cNvGraphicFramePr>
            <a:graphicFrameLocks noChangeAspect="1"/>
          </p:cNvGraphicFramePr>
          <p:nvPr/>
        </p:nvGraphicFramePr>
        <p:xfrm>
          <a:off x="3357554" y="1071546"/>
          <a:ext cx="1857388" cy="698513"/>
        </p:xfrm>
        <a:graphic>
          <a:graphicData uri="http://schemas.openxmlformats.org/presentationml/2006/ole">
            <p:oleObj spid="_x0000_s17410" name="Equation" r:id="rId3" imgW="939600" imgH="419040" progId="Equation.DSMT4">
              <p:embed/>
            </p:oleObj>
          </a:graphicData>
        </a:graphic>
      </p:graphicFrame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2582863" y="2071688"/>
          <a:ext cx="3406775" cy="714375"/>
        </p:xfrm>
        <a:graphic>
          <a:graphicData uri="http://schemas.openxmlformats.org/presentationml/2006/ole">
            <p:oleObj spid="_x0000_s17411" name="Equation" r:id="rId4" imgW="1879560" imgH="45720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3071802" y="3929066"/>
          <a:ext cx="4237748" cy="765188"/>
        </p:xfrm>
        <a:graphic>
          <a:graphicData uri="http://schemas.openxmlformats.org/presentationml/2006/ole">
            <p:oleObj spid="_x0000_s17412" name="Equation" r:id="rId5" imgW="2234880" imgH="444240" progId="Equation.DSMT4">
              <p:embed/>
            </p:oleObj>
          </a:graphicData>
        </a:graphic>
      </p:graphicFrame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3929058" y="5000636"/>
          <a:ext cx="2428875" cy="374650"/>
        </p:xfrm>
        <a:graphic>
          <a:graphicData uri="http://schemas.openxmlformats.org/presentationml/2006/ole">
            <p:oleObj spid="_x0000_s17413" name="Equation" r:id="rId6" imgW="1155600" imgH="22860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1428728" y="5929330"/>
          <a:ext cx="735013" cy="327025"/>
        </p:xfrm>
        <a:graphic>
          <a:graphicData uri="http://schemas.openxmlformats.org/presentationml/2006/ole">
            <p:oleObj spid="_x0000_s17414" name="Equation" r:id="rId7" imgW="457200" imgH="203040" progId="Equation.DSMT4">
              <p:embed/>
            </p:oleObj>
          </a:graphicData>
        </a:graphic>
      </p:graphicFrame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42910" y="357166"/>
            <a:ext cx="78581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luminosity distance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As long as w ≠ 0 ,                    ,  for  every z &gt; 0.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The corresponding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distance modulus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the point of view of an observer who adopts the collisionless–DM scenario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any light–emitting source of the collisional–DM Universe (w ≠ 0)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appears to be dimmer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than expected, i.e., 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Comparison with the SN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data: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An extended sample of 192 SN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events used by Davis et al. (2007), consisting of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45	nearby events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57	events from SNLS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Astier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al. 2006)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60	events from ESSENCE (Wood –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Vasey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al. 2007)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30	events from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Gold-07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Riess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al.2007)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http://www.ctio.noao.edu/essence</a:t>
            </a:r>
          </a:p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http://braeburn.pha.jhu.edu/~ariess/R06</a:t>
            </a:r>
            <a:endParaRPr lang="el-GR" sz="16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- Αντικείμενο"/>
          <p:cNvGraphicFramePr>
            <a:graphicFrameLocks noChangeAspect="1"/>
          </p:cNvGraphicFramePr>
          <p:nvPr/>
        </p:nvGraphicFramePr>
        <p:xfrm>
          <a:off x="3011488" y="835025"/>
          <a:ext cx="2405062" cy="400050"/>
        </p:xfrm>
        <a:graphic>
          <a:graphicData uri="http://schemas.openxmlformats.org/presentationml/2006/ole">
            <p:oleObj spid="_x0000_s18434" name="Equation" r:id="rId3" imgW="1269720" imgH="253800" progId="Equation.DSMT4">
              <p:embed/>
            </p:oleObj>
          </a:graphicData>
        </a:graphic>
      </p:graphicFrame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2714612" y="1214422"/>
          <a:ext cx="890587" cy="457200"/>
        </p:xfrm>
        <a:graphic>
          <a:graphicData uri="http://schemas.openxmlformats.org/presentationml/2006/ole">
            <p:oleObj spid="_x0000_s18435" name="Equation" r:id="rId4" imgW="495000" imgH="25380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3000364" y="2285992"/>
          <a:ext cx="2808287" cy="315912"/>
        </p:xfrm>
        <a:graphic>
          <a:graphicData uri="http://schemas.openxmlformats.org/presentationml/2006/ole">
            <p:oleObj spid="_x0000_s18436" name="Equation" r:id="rId5" imgW="1676160" imgH="22860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3857620" y="3571876"/>
          <a:ext cx="847726" cy="398465"/>
        </p:xfrm>
        <a:graphic>
          <a:graphicData uri="http://schemas.openxmlformats.org/presentationml/2006/ole">
            <p:oleObj spid="_x0000_s18438" name="Equation" r:id="rId6" imgW="406080" imgH="203040" progId="Equation.DSMT4">
              <p:embed/>
            </p:oleObj>
          </a:graphicData>
        </a:graphic>
      </p:graphicFrame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285720" y="2143116"/>
            <a:ext cx="85011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+1  </a:t>
            </a:r>
            <a:r>
              <a:rPr lang="en-US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closed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spatial sections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	-1   </a:t>
            </a:r>
            <a:r>
              <a:rPr lang="en-US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spatial sections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  0  </a:t>
            </a:r>
            <a:r>
              <a:rPr lang="en-US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flat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spatial sections</a:t>
            </a:r>
          </a:p>
          <a:p>
            <a:endParaRPr lang="el-GR" dirty="0"/>
          </a:p>
        </p:txBody>
      </p:sp>
      <p:pic>
        <p:nvPicPr>
          <p:cNvPr id="4" name="3 - Εικόνα" descr="Spacetime mod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657205"/>
            <a:ext cx="5143536" cy="4629181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57158" y="71435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: 	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curvature parameter</a:t>
            </a:r>
            <a:endParaRPr lang="el-GR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V="1">
            <a:off x="714348" y="2357430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714348" y="278605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714348" y="2786058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omparison with E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57166"/>
            <a:ext cx="6534493" cy="414340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571472" y="4643446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… what’s the catch in it ?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w </a:t>
            </a:r>
            <a:r>
              <a:rPr lang="el-GR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6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0.1  =&gt;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= 1/3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The DM consists of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relativistic particles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w </a:t>
            </a:r>
            <a:r>
              <a:rPr lang="el-GR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600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0.2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=&gt; 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 =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2/3	The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best fit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is achieved for 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 ≈ 2/3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(?)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 </a:t>
            </a:r>
            <a:r>
              <a:rPr lang="el-G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6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0.3  =&gt; 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 =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	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DM consists of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stiff matter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!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14348" y="785794"/>
            <a:ext cx="78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Hubble parameter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- Αντικείμενο"/>
          <p:cNvGraphicFramePr>
            <a:graphicFrameLocks noChangeAspect="1"/>
          </p:cNvGraphicFramePr>
          <p:nvPr/>
        </p:nvGraphicFramePr>
        <p:xfrm>
          <a:off x="3428992" y="1000108"/>
          <a:ext cx="2214578" cy="642942"/>
        </p:xfrm>
        <a:graphic>
          <a:graphicData uri="http://schemas.openxmlformats.org/presentationml/2006/ole">
            <p:oleObj spid="_x0000_s19458" name="Equation" r:id="rId3" imgW="1143000" imgH="457200" progId="Equation.DSMT4">
              <p:embed/>
            </p:oleObj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714348" y="1785926"/>
            <a:ext cx="7572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deceleration parameter:</a:t>
            </a:r>
            <a:endParaRPr lang="el-GR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2071670" y="2214554"/>
          <a:ext cx="5072098" cy="714380"/>
        </p:xfrm>
        <a:graphic>
          <a:graphicData uri="http://schemas.openxmlformats.org/presentationml/2006/ole">
            <p:oleObj spid="_x0000_s19459" name="Equation" r:id="rId4" imgW="3162240" imgH="482400" progId="Equation.DSMT4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714348" y="3214686"/>
            <a:ext cx="742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 condition for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accelerated expansion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is: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2143108" y="3929066"/>
          <a:ext cx="5000625" cy="403225"/>
        </p:xfrm>
        <a:graphic>
          <a:graphicData uri="http://schemas.openxmlformats.org/presentationml/2006/ole">
            <p:oleObj spid="_x0000_s19460" name="Equation" r:id="rId5" imgW="2717640" imgH="22860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2786050" y="4572008"/>
          <a:ext cx="3500462" cy="928694"/>
        </p:xfrm>
        <a:graphic>
          <a:graphicData uri="http://schemas.openxmlformats.org/presentationml/2006/ole">
            <p:oleObj spid="_x0000_s19461" name="Equation" r:id="rId6" imgW="1193760" imgH="368280" progId="Equation.DSMT4">
              <p:embed/>
            </p:oleObj>
          </a:graphicData>
        </a:graphic>
      </p:graphicFrame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42910" y="92867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If the Universe matter–content consists of a collisional–DM fluid with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&gt;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0.238</a:t>
            </a:r>
          </a:p>
        </p:txBody>
      </p:sp>
      <p:graphicFrame>
        <p:nvGraphicFramePr>
          <p:cNvPr id="3" name="2 - Αντικείμενο"/>
          <p:cNvGraphicFramePr>
            <a:graphicFrameLocks noChangeAspect="1"/>
          </p:cNvGraphicFramePr>
          <p:nvPr/>
        </p:nvGraphicFramePr>
        <p:xfrm>
          <a:off x="3286116" y="2071678"/>
          <a:ext cx="2802255" cy="542937"/>
        </p:xfrm>
        <a:graphic>
          <a:graphicData uri="http://schemas.openxmlformats.org/presentationml/2006/ole">
            <p:oleObj spid="_x0000_s20482" name="Equation" r:id="rId3" imgW="2031840" imgH="393480" progId="Equation.DSMT4">
              <p:embed/>
            </p:oleObj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642910" y="1785926"/>
            <a:ext cx="735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so that: 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1472" y="2643182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then,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the point of view of someone who treats the DM as collisionless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there exists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transition value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) of the cosmological red shift,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below which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Universe is accelerating!  </a:t>
            </a:r>
            <a:endParaRPr lang="el-GR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71472" y="364331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Adopting the observational result</a:t>
            </a: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		      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0.46 ± 0.13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  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Riess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al. 2004)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71472" y="442913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 arrive at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= 0.106 ± 0.012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sz="1600" baseline="-250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00034" y="5286388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Once again	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 ≈ 1/3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i.e.,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DM – fluid consists of relativistic particles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Hot Dark Matter ?)</a:t>
            </a:r>
            <a:endParaRPr lang="el-GR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00034" y="642918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SUMMARIZING</a:t>
            </a:r>
            <a:endParaRPr lang="el-G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00034" y="1214422"/>
            <a:ext cx="8358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We have considered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 cosmological (toy) model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i.e., not necessarily reflecting our own Universe, in which: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DM constitutes a fluid of relativistic particles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Interacting with each other frequently enough,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thus attributing to this fluid some sort</a:t>
            </a:r>
          </a:p>
          <a:p>
            <a:pPr algn="just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of thermodynamical properties.</a:t>
            </a:r>
          </a:p>
          <a:p>
            <a:pPr>
              <a:buFont typeface="Arial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This model:</a:t>
            </a: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400050" indent="-400050" algn="just">
              <a:buAutoNum type="romanLcParenBoth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Could provide a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conventional explanation for the extra (dark) energy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needed to flatten the Universe:</a:t>
            </a:r>
          </a:p>
          <a:p>
            <a:pPr marL="400050" indent="-400050"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400050" indent="-400050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		It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can be compensated by the energy of  the internal motions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of the collisional–DM fluid.</a:t>
            </a:r>
          </a:p>
          <a:p>
            <a:pPr marL="400050" indent="-400050"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400050" indent="-400050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(ii) 	Could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account for the observed dimming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of the distant light–emitting sources:</a:t>
            </a:r>
          </a:p>
          <a:p>
            <a:pPr marL="400050" indent="-400050"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400050" indent="-400050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		It can be due to the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misinterpretation of several cosmologically–relevant parameters by an observer who (although living in a collisional–DM model) insists in adopting the (traditional) collisionless–DM approach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28596" y="1000108"/>
            <a:ext cx="8501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 startAt="3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Could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explain the apparent accelerated expansion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of the Universe without suffering</a:t>
            </a:r>
          </a:p>
          <a:p>
            <a:pPr marL="400050" indent="-400050"/>
            <a:r>
              <a:rPr lang="en-US" sz="1600" dirty="0" smtClean="0">
                <a:latin typeface="Arial" pitchFamily="34" charset="0"/>
                <a:cs typeface="Arial" pitchFamily="34" charset="0"/>
              </a:rPr>
              <a:t>	from  the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coincidence problem.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Although speculative,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idea that the DE could be attributed to the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internal physical characteristics of a collisional–DM fluid </a:t>
            </a:r>
          </a:p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is (at least) intriguing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should be further explored and scrutinized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the search for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conventional alternatives to the DE concept !</a:t>
            </a:r>
            <a:endParaRPr lang="el-G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0" y="214311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THANK    YOU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YOUR   ATTENTION!</a:t>
            </a:r>
            <a:endParaRPr lang="el-G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00034" y="714356"/>
            <a:ext cx="80724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Matter – energy content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Perfect Fluid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			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total energy-density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p  :   pressure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u</a:t>
            </a:r>
            <a:r>
              <a:rPr lang="el-GR" sz="1600" baseline="300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 four–velocity   (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0, 1, 2, 3)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- Αντικείμενο"/>
          <p:cNvGraphicFramePr>
            <a:graphicFrameLocks noChangeAspect="1"/>
          </p:cNvGraphicFramePr>
          <p:nvPr/>
        </p:nvGraphicFramePr>
        <p:xfrm>
          <a:off x="4143372" y="1285860"/>
          <a:ext cx="2976563" cy="431800"/>
        </p:xfrm>
        <a:graphic>
          <a:graphicData uri="http://schemas.openxmlformats.org/presentationml/2006/ole">
            <p:oleObj spid="_x0000_s2050" name="Equation" r:id="rId3" imgW="1574640" imgH="228600" progId="Equation.DSMT4">
              <p:embed/>
            </p:oleObj>
          </a:graphicData>
        </a:graphic>
      </p:graphicFrame>
      <p:pic>
        <p:nvPicPr>
          <p:cNvPr id="4" name="3 - Εικόνα" descr="SDS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773" y="1142984"/>
            <a:ext cx="3565409" cy="1857388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428596" y="3143248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Conservation law: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  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hydrodynamic flows of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volume elements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3529502" y="3000372"/>
          <a:ext cx="5614498" cy="857256"/>
        </p:xfrm>
        <a:graphic>
          <a:graphicData uri="http://schemas.openxmlformats.org/presentationml/2006/ole">
            <p:oleObj spid="_x0000_s2051" name="Equation" r:id="rId5" imgW="2501640" imgH="53316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3428992" y="4572008"/>
          <a:ext cx="4786346" cy="838591"/>
        </p:xfrm>
        <a:graphic>
          <a:graphicData uri="http://schemas.openxmlformats.org/presentationml/2006/ole">
            <p:oleObj spid="_x0000_s2052" name="Equation" r:id="rId6" imgW="1854000" imgH="596880" progId="Equation.DSMT4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357158" y="5429264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	     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continuity equation 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4</a:t>
            </a:fld>
            <a:endParaRPr lang="el-GR"/>
          </a:p>
        </p:txBody>
      </p:sp>
      <p:graphicFrame>
        <p:nvGraphicFramePr>
          <p:cNvPr id="11" name="10 - Αντικείμενο"/>
          <p:cNvGraphicFramePr>
            <a:graphicFrameLocks noChangeAspect="1"/>
          </p:cNvGraphicFramePr>
          <p:nvPr/>
        </p:nvGraphicFramePr>
        <p:xfrm>
          <a:off x="571472" y="3786190"/>
          <a:ext cx="1714512" cy="571504"/>
        </p:xfrm>
        <a:graphic>
          <a:graphicData uri="http://schemas.openxmlformats.org/presentationml/2006/ole">
            <p:oleObj spid="_x0000_s2053" name="Equation" r:id="rId7" imgW="4950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00034" y="2857496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The Universe matter-content appeared to be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“collisionless”.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- Αντικείμενο"/>
          <p:cNvGraphicFramePr>
            <a:graphicFrameLocks noChangeAspect="1"/>
          </p:cNvGraphicFramePr>
          <p:nvPr/>
        </p:nvGraphicFramePr>
        <p:xfrm>
          <a:off x="2500298" y="3429000"/>
          <a:ext cx="3643338" cy="911782"/>
        </p:xfrm>
        <a:graphic>
          <a:graphicData uri="http://schemas.openxmlformats.org/presentationml/2006/ole">
            <p:oleObj spid="_x0000_s3074" name="Equation" r:id="rId3" imgW="1790640" imgH="469800" progId="Equation.DSMT4">
              <p:embed/>
            </p:oleObj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428596" y="442913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Continuity equation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Evolution of the rest–mass density</a:t>
            </a:r>
            <a:r>
              <a:rPr lang="en-US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2857488" y="4643446"/>
          <a:ext cx="1473200" cy="825500"/>
        </p:xfrm>
        <a:graphic>
          <a:graphicData uri="http://schemas.openxmlformats.org/presentationml/2006/ole">
            <p:oleObj spid="_x0000_s3075" name="Equation" r:id="rId4" imgW="838080" imgH="469800" progId="Equation.DSMT4">
              <p:embed/>
            </p:oleObj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214282" y="642918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During the early 30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΄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s: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The Universe matter–content was thought to consist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of what we were able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“see”!</a:t>
            </a:r>
          </a:p>
          <a:p>
            <a:pPr algn="ctr"/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ε = ρ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the rest–mass density of the ordinary (baryonic) matter.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28596" y="500042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Albert Einstein (1917)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Universe is both static and closed!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To avoid mathematical disaster, he decided to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“correct”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field equations, introducing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the cosmological constant, 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Λ.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- Αντικείμενο"/>
          <p:cNvGraphicFramePr>
            <a:graphicFrameLocks noChangeAspect="1"/>
          </p:cNvGraphicFramePr>
          <p:nvPr/>
        </p:nvGraphicFramePr>
        <p:xfrm>
          <a:off x="1785918" y="2000240"/>
          <a:ext cx="5806696" cy="785818"/>
        </p:xfrm>
        <a:graphic>
          <a:graphicData uri="http://schemas.openxmlformats.org/presentationml/2006/ole">
            <p:oleObj spid="_x0000_s4098" name="Equation" r:id="rId3" imgW="2108160" imgH="393480" progId="Equation.DSMT4">
              <p:embed/>
            </p:oleObj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500034" y="2857496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term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A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constant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energy – density.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the Newtonian limit introduces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 repulsive gravitational force!</a:t>
            </a:r>
            <a:endParaRPr lang="el-GR" sz="1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00034" y="4071942"/>
            <a:ext cx="7929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Edwin Hubble (1929) :  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Universe expands!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Hubble parameter:</a:t>
            </a:r>
            <a:r>
              <a:rPr lang="en-US" dirty="0" smtClean="0"/>
              <a:t>	</a:t>
            </a:r>
            <a:endParaRPr lang="el-GR" dirty="0"/>
          </a:p>
        </p:txBody>
      </p:sp>
      <p:pic>
        <p:nvPicPr>
          <p:cNvPr id="6" name="5 - Εικόνα" descr="Edwin Hubb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786190"/>
            <a:ext cx="1428760" cy="1803413"/>
          </a:xfrm>
          <a:prstGeom prst="rect">
            <a:avLst/>
          </a:prstGeom>
        </p:spPr>
      </p:pic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3071802" y="4357694"/>
          <a:ext cx="1785950" cy="682625"/>
        </p:xfrm>
        <a:graphic>
          <a:graphicData uri="http://schemas.openxmlformats.org/presentationml/2006/ole">
            <p:oleObj spid="_x0000_s4099" name="Equation" r:id="rId5" imgW="812520" imgH="419040" progId="Equation.DSMT4">
              <p:embed/>
            </p:oleObj>
          </a:graphicData>
        </a:graphic>
      </p:graphicFrame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571472" y="5786454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Hubble’ s law: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= H</a:t>
            </a:r>
            <a:r>
              <a:rPr lang="en-US" sz="1600" b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H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= 70.5 ± 1.3 (km/sec)/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(Komatsu et al. 2009 )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785786" y="1643050"/>
            <a:ext cx="7500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Albert Einstein (1934)			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“…The introduction of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was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	 the biggest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blunder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my life!...”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	          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 (maybe) not?</a:t>
            </a:r>
          </a:p>
          <a:p>
            <a:endParaRPr lang="en-US" dirty="0"/>
          </a:p>
          <a:p>
            <a:endParaRPr lang="el-GR" dirty="0"/>
          </a:p>
        </p:txBody>
      </p:sp>
      <p:pic>
        <p:nvPicPr>
          <p:cNvPr id="4" name="3 - Εικόνα" descr="Albert Einst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214554"/>
            <a:ext cx="1785950" cy="2325214"/>
          </a:xfrm>
          <a:prstGeom prst="rect">
            <a:avLst/>
          </a:prstGeo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928662" y="428604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evolving Universe</a:t>
            </a:r>
            <a:endParaRPr lang="el-G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928662" y="857232"/>
            <a:ext cx="7429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Alexander Friedmann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(1922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l-GR" dirty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857224" y="1643063"/>
          <a:ext cx="4429156" cy="1571625"/>
        </p:xfrm>
        <a:graphic>
          <a:graphicData uri="http://schemas.openxmlformats.org/presentationml/2006/ole">
            <p:oleObj spid="_x0000_s5122" name="Equation" r:id="rId3" imgW="1574640" imgH="939600" progId="Equation.DSMT4">
              <p:embed/>
            </p:oleObj>
          </a:graphicData>
        </a:graphic>
      </p:graphicFrame>
      <p:pic>
        <p:nvPicPr>
          <p:cNvPr id="5" name="4 - Εικόνα" descr="Alexander Friedmann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785794"/>
            <a:ext cx="1500198" cy="1824869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928662" y="378619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For  k = 0  (flat model) :                                             </a:t>
            </a:r>
            <a:r>
              <a:rPr lang="en-US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critical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rest–mass density 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		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3357554" y="3571876"/>
          <a:ext cx="2071702" cy="754465"/>
        </p:xfrm>
        <a:graphic>
          <a:graphicData uri="http://schemas.openxmlformats.org/presentationml/2006/ole">
            <p:oleObj spid="_x0000_s5123" name="Equation" r:id="rId5" imgW="965160" imgH="419040" progId="Equation.DSMT4">
              <p:embed/>
            </p:oleObj>
          </a:graphicData>
        </a:graphic>
      </p:graphicFrame>
      <p:graphicFrame>
        <p:nvGraphicFramePr>
          <p:cNvPr id="9" name="8 - Αντικείμενο"/>
          <p:cNvGraphicFramePr>
            <a:graphicFrameLocks noChangeAspect="1"/>
          </p:cNvGraphicFramePr>
          <p:nvPr/>
        </p:nvGraphicFramePr>
        <p:xfrm>
          <a:off x="1000100" y="4786322"/>
          <a:ext cx="4643470" cy="857256"/>
        </p:xfrm>
        <a:graphic>
          <a:graphicData uri="http://schemas.openxmlformats.org/presentationml/2006/ole">
            <p:oleObj spid="_x0000_s5125" name="Equation" r:id="rId6" imgW="2412720" imgH="507960" progId="Equation.DSMT4">
              <p:embed/>
            </p:oleObj>
          </a:graphicData>
        </a:graphic>
      </p:graphicFrame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3896E36B-291C-43DC-B420-3F2DE474C218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E36B-291C-43DC-B420-3F2DE474C218}" type="slidenum">
              <a:rPr lang="el-GR" smtClean="0"/>
              <a:pPr/>
              <a:t>9</a:t>
            </a:fld>
            <a:endParaRPr lang="el-GR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500166" y="1928802"/>
          <a:ext cx="5385288" cy="1000132"/>
        </p:xfrm>
        <a:graphic>
          <a:graphicData uri="http://schemas.openxmlformats.org/presentationml/2006/ole">
            <p:oleObj spid="_x0000_s45058" name="Equation" r:id="rId3" imgW="2349360" imgH="507960" progId="Equation.DSMT4">
              <p:embed/>
            </p:oleObj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785786" y="1000108"/>
            <a:ext cx="721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Introducing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cosmological red shift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parameter :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5715008" y="785794"/>
          <a:ext cx="1054100" cy="668338"/>
        </p:xfrm>
        <a:graphic>
          <a:graphicData uri="http://schemas.openxmlformats.org/presentationml/2006/ole">
            <p:oleObj spid="_x0000_s45059" name="Equation" r:id="rId4" imgW="622080" imgH="393480" progId="Equation.DSMT4">
              <p:embed/>
            </p:oleObj>
          </a:graphicData>
        </a:graphic>
      </p:graphicFrame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1643042" y="3571877"/>
          <a:ext cx="1714512" cy="500066"/>
        </p:xfrm>
        <a:graphic>
          <a:graphicData uri="http://schemas.openxmlformats.org/presentationml/2006/ole">
            <p:oleObj spid="_x0000_s45060" name="Equation" r:id="rId5" imgW="749160" imgH="24120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1714480" y="4286256"/>
          <a:ext cx="1285884" cy="714380"/>
        </p:xfrm>
        <a:graphic>
          <a:graphicData uri="http://schemas.openxmlformats.org/presentationml/2006/ole">
            <p:oleObj spid="_x0000_s45061" name="Equation" r:id="rId6" imgW="622080" imgH="431640" progId="Equation.DSMT4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3929058" y="3643314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 “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horizon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 length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929058" y="442913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density parameter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1235</TotalTime>
  <Words>1706</Words>
  <Application>Microsoft Office PowerPoint</Application>
  <PresentationFormat>Προβολή στην οθόνη (4:3)</PresentationFormat>
  <Paragraphs>443</Paragraphs>
  <Slides>35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8" baseType="lpstr">
      <vt:lpstr>Θέμα του Office</vt:lpstr>
      <vt:lpstr>Αποκορύφωμα</vt:lpstr>
      <vt:lpstr>Equation</vt:lpstr>
      <vt:lpstr>K.Kleidis  &amp; N.K.Spyrou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Angular size of the spots</vt:lpstr>
      <vt:lpstr>(1999)  MAXIMA – BOOMERanG  Provided strong evidence that  Δθ ≈ 10 </vt:lpstr>
      <vt:lpstr>Now, it gets even better!  For many years it has been a common belief that, the Universe decelerates its expansion, due to its own gravity.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pasypka044</dc:creator>
  <cp:lastModifiedBy>pasypka044</cp:lastModifiedBy>
  <cp:revision>267</cp:revision>
  <dcterms:created xsi:type="dcterms:W3CDTF">2010-06-09T10:38:28Z</dcterms:created>
  <dcterms:modified xsi:type="dcterms:W3CDTF">2010-06-12T09:15:15Z</dcterms:modified>
</cp:coreProperties>
</file>